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5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4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7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0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5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56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4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6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0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EEE13-E16F-486C-A021-5459563299B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7ACE-2C81-4C7A-8F2B-C2F4E57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5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3400" y="609602"/>
            <a:ext cx="8420100" cy="1470025"/>
          </a:xfrm>
        </p:spPr>
        <p:txBody>
          <a:bodyPr>
            <a:normAutofit fontScale="90000"/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Materials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- 11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8900" y="2286000"/>
            <a:ext cx="6934200" cy="3048000"/>
          </a:xfrm>
        </p:spPr>
        <p:txBody>
          <a:bodyPr>
            <a:noAutofit/>
          </a:bodyPr>
          <a:lstStyle/>
          <a:p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Designed and presented </a:t>
            </a:r>
          </a:p>
          <a:p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</a:t>
            </a:r>
          </a:p>
          <a:p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Asst. Prof. Dr. Raquim Nihad Zehawi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25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08100" y="107989"/>
            <a:ext cx="28109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ar-IQ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CBR is defined </a:t>
            </a:r>
            <a:r>
              <a:rPr lang="en-US" altLang="ar-IQ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                                  </a:t>
            </a:r>
            <a:endParaRPr lang="en-US" altLang="ar-IQ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2"/>
              <p:cNvSpPr>
                <a:spLocks noChangeArrowheads="1"/>
              </p:cNvSpPr>
              <p:nvPr/>
            </p:nvSpPr>
            <p:spPr bwMode="auto">
              <a:xfrm>
                <a:off x="1164441" y="762002"/>
                <a:ext cx="9906000" cy="8377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ar-IQ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ar-IQ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𝐵𝑅</m:t>
                    </m:r>
                    <m:r>
                      <a:rPr lang="en-US" altLang="ar-IQ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𝑢𝑛𝑖𝑡𝑒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𝑙𝑜𝑎𝑑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𝑓𝑜𝑟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𝑝𝑖𝑠𝑡𝑜𝑛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𝑝𝑒𝑛𝑒𝑡𝑟𝑎𝑡𝑖𝑜𝑛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𝑖𝑛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𝑡𝑒𝑠𝑡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𝑠𝑝𝑒𝑐𝑖𝑚𝑒𝑛</m:t>
                            </m:r>
                          </m:e>
                        </m:d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type m:val="skw"/>
                            <m:ctrlP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𝑙𝑏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ar-IQ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ar-IQ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𝑖𝑛</m:t>
                                </m:r>
                              </m:e>
                              <m:sup>
                                <m:r>
                                  <a:rPr lang="en-US" altLang="ar-IQ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𝑢𝑛𝑖𝑡𝑒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𝑙𝑜𝑎𝑑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𝑓𝑜𝑟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𝑝𝑖𝑠𝑡𝑜𝑛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𝑝𝑒𝑛𝑒𝑡𝑟𝑎𝑡𝑖𝑜𝑛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𝑖𝑛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𝑠𝑡𝑎𝑛𝑑𝑎𝑟𝑑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𝑐𝑟𝑢𝑠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h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𝑒𝑑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𝑟𝑜𝑐𝑘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)(</m:t>
                        </m:r>
                        <m:f>
                          <m:fPr>
                            <m:type m:val="skw"/>
                            <m:ctrlP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ar-IQ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𝑙𝑏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ar-IQ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ar-IQ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𝑖𝑛</m:t>
                                </m:r>
                              </m:e>
                              <m:sup>
                                <m:r>
                                  <a:rPr lang="en-US" altLang="ar-IQ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altLang="ar-IQ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US" altLang="ar-IQ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4441" y="762002"/>
                <a:ext cx="9906000" cy="83779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334902" y="1828800"/>
            <a:ext cx="94664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unit load for 0.1 piston in standard crushed rock is usually taken as 1000 </a:t>
            </a:r>
            <a:r>
              <a:rPr lang="en-US" sz="2000" dirty="0" err="1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/in2,</a:t>
            </a:r>
            <a:endParaRPr lang="ar-IQ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2"/>
              <p:cNvSpPr>
                <a:spLocks noChangeArrowheads="1"/>
              </p:cNvSpPr>
              <p:nvPr/>
            </p:nvSpPr>
            <p:spPr bwMode="auto">
              <a:xfrm>
                <a:off x="1143000" y="2514602"/>
                <a:ext cx="9906000" cy="7808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ar-IQ" sz="2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ar-IQ" sz="26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𝐶𝐵𝑅</m:t>
                    </m:r>
                    <m:r>
                      <a:rPr lang="en-US" altLang="ar-IQ" sz="26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ar-IQ" sz="2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𝑢𝑛𝑖𝑡𝑒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𝑙𝑜𝑎𝑑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𝑓𝑜𝑟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0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𝑝𝑖𝑠𝑡𝑜𝑛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𝑝𝑒𝑛𝑒𝑡𝑟𝑎𝑡𝑖𝑜𝑛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𝑖𝑛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𝑡𝑒𝑠𝑡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𝑠𝑝𝑒𝑐𝑖𝑚𝑒𝑛</m:t>
                            </m:r>
                          </m:e>
                        </m:d>
                        <m:r>
                          <a:rPr lang="en-US" altLang="ar-IQ" sz="26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type m:val="skw"/>
                            <m:ctrlP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ar-IQ" sz="26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𝑙𝑏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altLang="ar-IQ" sz="26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ar-IQ" sz="26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𝑖𝑛</m:t>
                                </m:r>
                              </m:e>
                              <m:sup>
                                <m:r>
                                  <a:rPr lang="en-US" altLang="ar-IQ" sz="26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altLang="ar-IQ" sz="26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ar-IQ" sz="26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1000</m:t>
                        </m:r>
                      </m:den>
                    </m:f>
                  </m:oMath>
                </a14:m>
                <a:endParaRPr lang="en-US" altLang="ar-IQ" sz="26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3000" y="2514602"/>
                <a:ext cx="9906000" cy="7808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713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68501" y="76202"/>
            <a:ext cx="7499169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Unified Soil Classification System (USCS)</a:t>
            </a:r>
          </a:p>
        </p:txBody>
      </p:sp>
      <p:sp>
        <p:nvSpPr>
          <p:cNvPr id="5" name="Rectangle 4"/>
          <p:cNvSpPr/>
          <p:nvPr/>
        </p:nvSpPr>
        <p:spPr>
          <a:xfrm>
            <a:off x="1411595" y="3276602"/>
            <a:ext cx="9493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i.e. </a:t>
            </a:r>
          </a:p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 properties of any coarse-grained soil depend on its </a:t>
            </a:r>
            <a:r>
              <a:rPr lang="en-US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particle size </a:t>
            </a:r>
            <a:r>
              <a:rPr lang="en-US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11596" y="4876801"/>
            <a:ext cx="93897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properties for a fine-grained soil depend on its </a:t>
            </a:r>
            <a:r>
              <a:rPr lang="en-US" sz="2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plasticity</a:t>
            </a:r>
            <a:endParaRPr lang="ar-IQ" sz="2400" b="1" i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90650" y="1066802"/>
            <a:ext cx="94932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classifies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coarse-grained soils on the basis of grain size characteristics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fine-grained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soils according to plasticity characteristics.</a:t>
            </a:r>
          </a:p>
        </p:txBody>
      </p:sp>
    </p:spTree>
    <p:extLst>
      <p:ext uri="{BB962C8B-B14F-4D97-AF65-F5344CB8AC3E}">
        <p14:creationId xmlns:p14="http://schemas.microsoft.com/office/powerpoint/2010/main" val="351858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0" y="225190"/>
            <a:ext cx="9906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major groups of materials, consisting of </a:t>
            </a:r>
            <a:endParaRPr lang="en-US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coarse-grained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soils, </a:t>
            </a:r>
            <a:r>
              <a:rPr lang="en-US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fine-grained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soils, </a:t>
            </a:r>
            <a:r>
              <a:rPr lang="en-US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soils, and </a:t>
            </a:r>
            <a:r>
              <a:rPr lang="en-US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peat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ar-IQ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5552" y="1371600"/>
            <a:ext cx="97408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the materials that pass the 75 mm (3in) is used for the classification of the sample.</a:t>
            </a:r>
            <a:endParaRPr lang="ar-IQ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24029" y="2411259"/>
            <a:ext cx="199445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coarse-grained</a:t>
            </a:r>
            <a:endParaRPr lang="ar-IQ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84747" y="3038242"/>
            <a:ext cx="38750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Soils with more than 50 percent of their particles being retained on the No. 200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sieve</a:t>
            </a:r>
            <a:endParaRPr lang="ar-IQ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39454" y="5486402"/>
            <a:ext cx="37009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Soils with less than 50 percent of their particles retained on the No. 200 sieve</a:t>
            </a:r>
            <a:endParaRPr lang="ar-IQ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16120" y="4810080"/>
            <a:ext cx="176362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fine-grained </a:t>
            </a:r>
            <a:endParaRPr lang="ar-IQ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4836" y="3031484"/>
            <a:ext cx="1173719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Sands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64518" y="1996561"/>
            <a:ext cx="152958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Gravels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(G) 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/>
          <p:cNvCxnSpPr>
            <a:stCxn id="7" idx="3"/>
            <a:endCxn id="12" idx="1"/>
          </p:cNvCxnSpPr>
          <p:nvPr/>
        </p:nvCxnSpPr>
        <p:spPr>
          <a:xfrm flipV="1">
            <a:off x="4518486" y="2196617"/>
            <a:ext cx="1246033" cy="445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  <a:endCxn id="11" idx="1"/>
          </p:cNvCxnSpPr>
          <p:nvPr/>
        </p:nvCxnSpPr>
        <p:spPr>
          <a:xfrm>
            <a:off x="4518485" y="2642091"/>
            <a:ext cx="1196350" cy="589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390580" y="1734951"/>
            <a:ext cx="36584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 larger than 4.75 mm, i.e.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retained on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 </a:t>
            </a:r>
            <a:endParaRPr lang="ar-IQ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64117" y="2777290"/>
            <a:ext cx="40023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than 50 % smaller than 4.75mm i.e. passed through the No. 4 sieve</a:t>
            </a:r>
            <a:endParaRPr lang="ar-IQ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470860" y="4238569"/>
            <a:ext cx="1237839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Clays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 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10067" y="5487741"/>
            <a:ext cx="1000595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(M)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Arrow Connector 25"/>
          <p:cNvCxnSpPr>
            <a:stCxn id="10" idx="3"/>
            <a:endCxn id="24" idx="1"/>
          </p:cNvCxnSpPr>
          <p:nvPr/>
        </p:nvCxnSpPr>
        <p:spPr>
          <a:xfrm flipV="1">
            <a:off x="4579745" y="4438624"/>
            <a:ext cx="891115" cy="60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3"/>
            <a:endCxn id="25" idx="1"/>
          </p:cNvCxnSpPr>
          <p:nvPr/>
        </p:nvCxnSpPr>
        <p:spPr>
          <a:xfrm>
            <a:off x="4579744" y="5040912"/>
            <a:ext cx="930322" cy="646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016" y="3853329"/>
            <a:ext cx="3227434" cy="269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tangle 39"/>
          <p:cNvSpPr/>
          <p:nvPr/>
        </p:nvSpPr>
        <p:spPr>
          <a:xfrm>
            <a:off x="5157222" y="6315881"/>
            <a:ext cx="530915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309071" y="6317397"/>
            <a:ext cx="556563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MH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Straight Arrow Connector 43"/>
          <p:cNvCxnSpPr>
            <a:stCxn id="25" idx="2"/>
            <a:endCxn id="40" idx="0"/>
          </p:cNvCxnSpPr>
          <p:nvPr/>
        </p:nvCxnSpPr>
        <p:spPr>
          <a:xfrm flipH="1">
            <a:off x="5422680" y="5887851"/>
            <a:ext cx="587685" cy="428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5" idx="2"/>
            <a:endCxn id="42" idx="0"/>
          </p:cNvCxnSpPr>
          <p:nvPr/>
        </p:nvCxnSpPr>
        <p:spPr>
          <a:xfrm>
            <a:off x="6010364" y="5887851"/>
            <a:ext cx="576988" cy="429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5403179" y="4916054"/>
            <a:ext cx="47961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484414" y="4916054"/>
            <a:ext cx="60218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endParaRPr lang="ar-IQ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Straight Arrow Connector 51"/>
          <p:cNvCxnSpPr>
            <a:stCxn id="24" idx="2"/>
            <a:endCxn id="50" idx="0"/>
          </p:cNvCxnSpPr>
          <p:nvPr/>
        </p:nvCxnSpPr>
        <p:spPr>
          <a:xfrm flipH="1">
            <a:off x="5642989" y="4638680"/>
            <a:ext cx="446791" cy="277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4" idx="2"/>
            <a:endCxn id="51" idx="0"/>
          </p:cNvCxnSpPr>
          <p:nvPr/>
        </p:nvCxnSpPr>
        <p:spPr>
          <a:xfrm>
            <a:off x="6089779" y="4638680"/>
            <a:ext cx="695728" cy="277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66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304800"/>
            <a:ext cx="9245600" cy="6324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918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6381" y="193537"/>
            <a:ext cx="94932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gravel or sandy soil is described as </a:t>
            </a:r>
            <a:r>
              <a:rPr lang="en-US" sz="24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 graded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4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poorly graded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depending on the values of two shape parameters known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as: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6380" y="1194079"/>
            <a:ext cx="3709734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coefficient of uniformity, Cu</a:t>
            </a:r>
            <a:endParaRPr lang="ar-IQ" sz="2400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6381" y="2298555"/>
            <a:ext cx="3558218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coefficient of curvature, Cc</a:t>
            </a:r>
            <a:endParaRPr lang="ar-IQ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846961" y="1024532"/>
                <a:ext cx="1466234" cy="846514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𝑢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60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ar-IQ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6961" y="1024532"/>
                <a:ext cx="1466234" cy="84651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6396628" y="2081283"/>
                <a:ext cx="2254400" cy="89620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30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60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ar-IQ" sz="2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628" y="2081283"/>
                <a:ext cx="2254400" cy="8962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2" y="3092355"/>
            <a:ext cx="6042167" cy="1447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1528644" y="5486400"/>
            <a:ext cx="8203252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Sands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described as well graded if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 &gt; 6 and 1&lt; Cc &gt; 3</a:t>
            </a:r>
            <a:endParaRPr lang="ar-IQ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59347" y="4781179"/>
            <a:ext cx="836096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Gravels are described as well graded if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 &gt; 4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&lt; Cc &gt; 3 </a:t>
            </a:r>
            <a:endParaRPr lang="ar-IQ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56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59100" y="37351"/>
            <a:ext cx="7699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Classifying </a:t>
            </a:r>
            <a:r>
              <a:rPr lang="en-US" sz="2400" dirty="0">
                <a:solidFill>
                  <a:srgbClr val="7030A0"/>
                </a:solidFill>
              </a:rPr>
              <a:t>a Soil Sample Using the AASHTO </a:t>
            </a:r>
            <a:r>
              <a:rPr lang="en-US" sz="2400" dirty="0">
                <a:solidFill>
                  <a:srgbClr val="7030A0"/>
                </a:solidFill>
              </a:rPr>
              <a:t>Method</a:t>
            </a:r>
            <a:endParaRPr lang="ar-IQ" sz="2400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37871" y="437461"/>
            <a:ext cx="9410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the AASHTO method for classifying soils, determine the classification of the soil and state whether this material is suitable in its natural state for use as a subbase material.</a:t>
            </a:r>
            <a:endParaRPr lang="ar-IQ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352" y="1094561"/>
            <a:ext cx="8466701" cy="167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95331" y="2593614"/>
            <a:ext cx="1095172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2723" y="2999764"/>
            <a:ext cx="8255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Determining  the plasticity index    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48% - 26% = 22%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95330" y="3395439"/>
            <a:ext cx="94107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Determining  the group index </a:t>
            </a:r>
          </a:p>
          <a:p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GI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-35) [0.2+ 0.005(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40)]+0.01(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15) ( 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-10)</a:t>
            </a:r>
          </a:p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0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(70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35)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[0.2+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0.005(48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40)]+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0.01(70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15) (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-10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15</a:t>
            </a:r>
            <a:endParaRPr lang="en-US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2725" y="4411100"/>
            <a:ext cx="98111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the materials passing No.200 sieve  = 70% &gt; 35% 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the 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is either  A-4, A-5, A-6, A-7</a:t>
            </a:r>
            <a:endParaRPr lang="ar-IQ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47729" y="5135984"/>
            <a:ext cx="7489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the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LL= 48%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40%  then eliminate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A-4, A-6</a:t>
            </a:r>
            <a:endParaRPr lang="ar-IQ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47729" y="5577609"/>
            <a:ext cx="74898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the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PI= 22%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10%  then eliminate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A-5</a:t>
            </a:r>
            <a:endParaRPr lang="ar-IQ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7730" y="5967421"/>
            <a:ext cx="94106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(LL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30)  =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(48 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30</a:t>
            </a: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18% &lt; 30%  then the soil class is A-7-6 (15)  and therefore it is unsuitable as subbase material in its natural state</a:t>
            </a:r>
            <a:endParaRPr lang="ar-IQ" sz="2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43000" y="6572"/>
            <a:ext cx="165462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3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4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1512" y="93713"/>
            <a:ext cx="7759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Classifying </a:t>
            </a:r>
            <a:r>
              <a:rPr lang="en-US" sz="2000" dirty="0">
                <a:solidFill>
                  <a:srgbClr val="7030A0"/>
                </a:solidFill>
              </a:rPr>
              <a:t>a Soil Sample Using the Unified Soil Classification System</a:t>
            </a:r>
            <a:endParaRPr lang="ar-IQ" sz="2000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8100" y="552510"/>
            <a:ext cx="957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Classify the soil using the USCS and state whether or not it can be used in the natural state as a subbase material.</a:t>
            </a:r>
            <a:endParaRPr lang="ar-IQ" sz="2000" dirty="0">
              <a:solidFill>
                <a:srgbClr val="7030A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1222867"/>
            <a:ext cx="7780645" cy="2270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95331" y="3093322"/>
            <a:ext cx="1095172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26167" y="3657600"/>
            <a:ext cx="55921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more than 50% (62%) of the soil passes the No. 200 sieve, the soil is fine grained.</a:t>
            </a:r>
            <a:endParaRPr lang="ar-IQ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26167" y="4481267"/>
            <a:ext cx="48152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PI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40 -30 =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10;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it is either silt or organic clay</a:t>
            </a:r>
            <a:endParaRPr lang="ar-IQ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95332" y="5194093"/>
            <a:ext cx="48143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the LL is less than 50% (40%); therefore, it is low LL</a:t>
            </a:r>
            <a:endParaRPr lang="ar-IQ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26165" y="5954925"/>
            <a:ext cx="48941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soil can be classified as ML or OL</a:t>
            </a:r>
            <a:endParaRPr lang="ar-IQ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26167" y="6400800"/>
            <a:ext cx="55921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therefore is not useful as a subbase material</a:t>
            </a:r>
            <a:endParaRPr lang="ar-IQ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324" y="3493434"/>
            <a:ext cx="4061485" cy="3266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192114" y="62938"/>
            <a:ext cx="165462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4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14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4099" y="2"/>
            <a:ext cx="165462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5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02" y="838200"/>
            <a:ext cx="7831931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04127" y="0"/>
            <a:ext cx="7917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Classify the soil using the USCS and state whether or not it can be used </a:t>
            </a:r>
            <a:r>
              <a:rPr lang="en-US" sz="2000" dirty="0">
                <a:solidFill>
                  <a:srgbClr val="7030A0"/>
                </a:solidFill>
              </a:rPr>
              <a:t>as </a:t>
            </a:r>
            <a:r>
              <a:rPr lang="en-US" sz="2000" dirty="0">
                <a:solidFill>
                  <a:srgbClr val="7030A0"/>
                </a:solidFill>
              </a:rPr>
              <a:t>a subbase material.</a:t>
            </a:r>
            <a:endParaRPr lang="ar-IQ" sz="2000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4099" y="2343090"/>
            <a:ext cx="1095172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09144" y="3771262"/>
            <a:ext cx="96169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the soil is non-plastic, it is necessary to determine its coefficient of uniformity Cu and coefficient of curvature Cc.</a:t>
            </a:r>
            <a:endParaRPr lang="ar-IQ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7000" y="2929967"/>
            <a:ext cx="97144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pass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the No. 200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3% &lt; 50% then soil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coarse grained</a:t>
            </a:r>
            <a:endParaRPr lang="ar-IQ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3344922"/>
            <a:ext cx="9328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pass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the No. 4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95% &gt; 50%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soil is classified as sand</a:t>
            </a:r>
            <a:endParaRPr lang="ar-IQ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4488992"/>
            <a:ext cx="4540250" cy="136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16150" y="4488992"/>
            <a:ext cx="231095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From semi log chart </a:t>
            </a:r>
          </a:p>
          <a:p>
            <a:r>
              <a:rPr lang="en-US" sz="2000" i="1" dirty="0">
                <a:solidFill>
                  <a:srgbClr val="7030A0"/>
                </a:solidFill>
              </a:rPr>
              <a:t>D</a:t>
            </a:r>
            <a:r>
              <a:rPr lang="en-US" sz="2000" dirty="0">
                <a:solidFill>
                  <a:srgbClr val="7030A0"/>
                </a:solidFill>
              </a:rPr>
              <a:t>60 = 3.8 mm</a:t>
            </a:r>
          </a:p>
          <a:p>
            <a:r>
              <a:rPr lang="en-US" sz="2000" i="1" dirty="0">
                <a:solidFill>
                  <a:srgbClr val="7030A0"/>
                </a:solidFill>
              </a:rPr>
              <a:t>D</a:t>
            </a:r>
            <a:r>
              <a:rPr lang="en-US" sz="2000" dirty="0">
                <a:solidFill>
                  <a:srgbClr val="7030A0"/>
                </a:solidFill>
              </a:rPr>
              <a:t>30 = 2 mm</a:t>
            </a:r>
          </a:p>
          <a:p>
            <a:r>
              <a:rPr lang="en-US" sz="2000" i="1" dirty="0">
                <a:solidFill>
                  <a:srgbClr val="7030A0"/>
                </a:solidFill>
              </a:rPr>
              <a:t>D</a:t>
            </a:r>
            <a:r>
              <a:rPr lang="en-US" sz="2000" dirty="0">
                <a:solidFill>
                  <a:srgbClr val="7030A0"/>
                </a:solidFill>
              </a:rPr>
              <a:t>10 = 0.25 mm</a:t>
            </a:r>
            <a:endParaRPr lang="ar-IQ" sz="2000" dirty="0"/>
          </a:p>
        </p:txBody>
      </p:sp>
      <p:sp>
        <p:nvSpPr>
          <p:cNvPr id="9" name="Rectangle 8"/>
          <p:cNvSpPr/>
          <p:nvPr/>
        </p:nvSpPr>
        <p:spPr>
          <a:xfrm>
            <a:off x="1207000" y="6019800"/>
            <a:ext cx="96190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sand is not well graded, is classified as SP, and therefore can be used as a subbase material if properly drained and compacted</a:t>
            </a:r>
            <a:endParaRPr lang="ar-IQ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17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2082" y="152401"/>
            <a:ext cx="6591613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California Bearing Ratio (CBR) Test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4515" y="1066800"/>
            <a:ext cx="957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originally developed by the California Division of Highways prior to World War II and was used in the design of some highway pavements</a:t>
            </a:r>
            <a:endParaRPr lang="ar-IQ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4515" y="2008257"/>
            <a:ext cx="957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 of the test is to determine the relative strength of a soil with respect to crushed rock, which is considered an excellent coarse base material</a:t>
            </a:r>
            <a:endParaRPr lang="ar-IQ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84515" y="2971802"/>
            <a:ext cx="9575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test is conducted on samples of soil compacted to required standards and immersed in water for </a:t>
            </a:r>
            <a:r>
              <a:rPr lang="en-US" sz="2000" i="1" u="sng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days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during which time the samples are loaded with a surcharge that simulate the estimated weight of pavement material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supported by the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 </a:t>
            </a:r>
            <a:endParaRPr lang="ar-IQ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84515" y="4495800"/>
            <a:ext cx="957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is done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conducting a penetration test on the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samples that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still carrying the simulated load and using a standard CBR equipment</a:t>
            </a:r>
            <a:endParaRPr lang="ar-IQ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5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861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Highway Materials Lecture - 11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Highway Materials Lecture - 11</dc:title>
  <dc:creator>raquim r</dc:creator>
  <cp:lastModifiedBy>raquim r</cp:lastModifiedBy>
  <cp:revision>1</cp:revision>
  <dcterms:created xsi:type="dcterms:W3CDTF">2018-11-18T20:15:40Z</dcterms:created>
  <dcterms:modified xsi:type="dcterms:W3CDTF">2018-11-18T20:15:56Z</dcterms:modified>
</cp:coreProperties>
</file>